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65" r:id="rId12"/>
    <p:sldId id="266" r:id="rId13"/>
    <p:sldId id="267" r:id="rId14"/>
    <p:sldId id="271" r:id="rId15"/>
    <p:sldId id="268" r:id="rId16"/>
  </p:sldIdLst>
  <p:sldSz cx="18288000" cy="10287000"/>
  <p:notesSz cx="6858000" cy="9144000"/>
  <p:embeddedFontLst>
    <p:embeddedFont>
      <p:font typeface="Century Gothic Paneuropean" panose="020B0604020202020204" charset="0"/>
      <p:regular r:id="rId17"/>
    </p:embeddedFont>
    <p:embeddedFont>
      <p:font typeface="Century Gothic Paneuropean Bold" panose="020B0604020202020204" charset="0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" y="2220522"/>
            <a:ext cx="18059400" cy="1082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33"/>
              </a:lnSpc>
            </a:pPr>
            <a:r>
              <a:rPr lang="en-US" sz="5400" b="1" dirty="0">
                <a:solidFill>
                  <a:schemeClr val="tx2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AI-ENHANCED SAVINGS GOAL TRACKER FOR WOMEN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20680" y="5295900"/>
            <a:ext cx="6253020" cy="6053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1"/>
              </a:lnSpc>
            </a:pPr>
            <a:r>
              <a:rPr lang="en-US" sz="3615" b="1" u="sng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Presented by TEAM 9</a:t>
            </a:r>
            <a:r>
              <a:rPr lang="en-US" sz="3615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:</a:t>
            </a:r>
          </a:p>
          <a:p>
            <a:pPr>
              <a:lnSpc>
                <a:spcPts val="5061"/>
              </a:lnSpc>
            </a:pPr>
            <a:endParaRPr lang="en-US" sz="3615" b="1" dirty="0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>
              <a:lnSpc>
                <a:spcPts val="5061"/>
              </a:lnSpc>
            </a:pP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Misty Grover</a:t>
            </a:r>
          </a:p>
          <a:p>
            <a:pPr>
              <a:lnSpc>
                <a:spcPts val="5061"/>
              </a:lnSpc>
            </a:pP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Anshul Sharma</a:t>
            </a:r>
          </a:p>
          <a:p>
            <a:pPr>
              <a:lnSpc>
                <a:spcPts val="5061"/>
              </a:lnSpc>
            </a:pP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Niharika Gumpena</a:t>
            </a:r>
          </a:p>
          <a:p>
            <a:pPr>
              <a:lnSpc>
                <a:spcPts val="5061"/>
              </a:lnSpc>
            </a:pP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Megha</a:t>
            </a:r>
          </a:p>
          <a:p>
            <a:pPr>
              <a:lnSpc>
                <a:spcPts val="5061"/>
              </a:lnSpc>
            </a:pPr>
            <a:r>
              <a:rPr lang="en-US" sz="3615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Manjiri</a:t>
            </a: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3615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sandeep</a:t>
            </a:r>
            <a:r>
              <a:rPr lang="en-US" sz="3615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sz="3615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pawar</a:t>
            </a:r>
            <a:endParaRPr lang="en-US" sz="3615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>
              <a:lnSpc>
                <a:spcPts val="5061"/>
              </a:lnSpc>
            </a:pPr>
            <a:endParaRPr lang="en-US" sz="3615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ctr">
              <a:lnSpc>
                <a:spcPts val="7275"/>
              </a:lnSpc>
            </a:pPr>
            <a:endParaRPr lang="en-US" sz="3615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525358" y="723900"/>
            <a:ext cx="13237285" cy="1398684"/>
            <a:chOff x="0" y="0"/>
            <a:chExt cx="3486363" cy="3683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86363" cy="368378"/>
            </a:xfrm>
            <a:custGeom>
              <a:avLst/>
              <a:gdLst/>
              <a:ahLst/>
              <a:cxnLst/>
              <a:rect l="l" t="t" r="r" b="b"/>
              <a:pathLst>
                <a:path w="3486363" h="368378">
                  <a:moveTo>
                    <a:pt x="0" y="0"/>
                  </a:moveTo>
                  <a:lnTo>
                    <a:pt x="3486363" y="0"/>
                  </a:lnTo>
                  <a:lnTo>
                    <a:pt x="3486363" y="368378"/>
                  </a:lnTo>
                  <a:lnTo>
                    <a:pt x="0" y="368378"/>
                  </a:lnTo>
                  <a:close/>
                </a:path>
              </a:pathLst>
            </a:custGeom>
            <a:noFill/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3486363" cy="463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endParaRPr lang="en-US" sz="5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19F1D0-7EC1-F83C-E009-97B1F4B37F22}"/>
              </a:ext>
            </a:extLst>
          </p:cNvPr>
          <p:cNvSpPr txBox="1"/>
          <p:nvPr/>
        </p:nvSpPr>
        <p:spPr>
          <a:xfrm>
            <a:off x="1981200" y="603957"/>
            <a:ext cx="1432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 Paneuropean Bold"/>
                <a:cs typeface="Century Gothic Paneuropean Bold"/>
                <a:sym typeface="Open Sans Bold"/>
              </a:rPr>
              <a:t>STANDARD CHARTERED HACKATHON</a:t>
            </a:r>
          </a:p>
          <a:p>
            <a:pPr algn="ctr"/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874127-5501-86C7-08BE-8404714ECC0E}"/>
              </a:ext>
            </a:extLst>
          </p:cNvPr>
          <p:cNvSpPr txBox="1"/>
          <p:nvPr/>
        </p:nvSpPr>
        <p:spPr>
          <a:xfrm>
            <a:off x="5715000" y="4543309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err="1">
                <a:solidFill>
                  <a:schemeClr val="accent2">
                    <a:lumMod val="75000"/>
                  </a:schemeClr>
                </a:solidFill>
                <a:latin typeface="Century Gothic Paneuropean Bold"/>
                <a:cs typeface="Century Gothic Paneuropean Bold"/>
              </a:rPr>
              <a:t>SheVault</a:t>
            </a:r>
            <a:endParaRPr lang="en-IN" sz="6000" b="1" dirty="0">
              <a:solidFill>
                <a:schemeClr val="accent2">
                  <a:lumMod val="75000"/>
                </a:schemeClr>
              </a:solidFill>
              <a:latin typeface="Century Gothic Paneuropean Bold"/>
              <a:cs typeface="Century Gothic Paneuropean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E91972-9356-582A-1C69-DBF9DF9F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795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12CBB-3061-681D-15F2-2A8E67EAC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B43EB9E-A528-3F4F-6A3C-EA001537521E}"/>
              </a:ext>
            </a:extLst>
          </p:cNvPr>
          <p:cNvSpPr txBox="1"/>
          <p:nvPr/>
        </p:nvSpPr>
        <p:spPr>
          <a:xfrm>
            <a:off x="4114447" y="18000"/>
            <a:ext cx="10059105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FUTURE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5E6540-77EB-E27B-6A16-F073A23FE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43112"/>
            <a:ext cx="12192000" cy="620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4EED2-A224-A954-E6CC-A7BC37C52DED}"/>
              </a:ext>
            </a:extLst>
          </p:cNvPr>
          <p:cNvSpPr txBox="1"/>
          <p:nvPr/>
        </p:nvSpPr>
        <p:spPr>
          <a:xfrm>
            <a:off x="3505200" y="8877300"/>
            <a:ext cx="12192000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An image which was generated based on the goal</a:t>
            </a:r>
          </a:p>
        </p:txBody>
      </p:sp>
    </p:spTree>
    <p:extLst>
      <p:ext uri="{BB962C8B-B14F-4D97-AF65-F5344CB8AC3E}">
        <p14:creationId xmlns:p14="http://schemas.microsoft.com/office/powerpoint/2010/main" val="25299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3030200" y="1731003"/>
            <a:ext cx="4394248" cy="6824994"/>
          </a:xfrm>
          <a:custGeom>
            <a:avLst/>
            <a:gdLst/>
            <a:ahLst/>
            <a:cxnLst/>
            <a:rect l="l" t="t" r="r" b="b"/>
            <a:pathLst>
              <a:path w="4120590" h="6824994">
                <a:moveTo>
                  <a:pt x="0" y="0"/>
                </a:moveTo>
                <a:lnTo>
                  <a:pt x="4120591" y="0"/>
                </a:lnTo>
                <a:lnTo>
                  <a:pt x="4120591" y="6824994"/>
                </a:lnTo>
                <a:lnTo>
                  <a:pt x="0" y="6824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208965" y="190500"/>
            <a:ext cx="8537178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CHATBOT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2781300"/>
            <a:ext cx="11750627" cy="453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24*7 virtual financial assistant.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Provides personalized advice and budgeting tips.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AI-powered for accurate and relevant responses.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Enhances user experience with instant support.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5411" y="38100"/>
            <a:ext cx="8537178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DEMO</a:t>
            </a:r>
          </a:p>
        </p:txBody>
      </p:sp>
      <p:pic>
        <p:nvPicPr>
          <p:cNvPr id="4" name="WhatsApp Video 2025-03-09 at 23.16.10_f7f5719e">
            <a:hlinkClick r:id="" action="ppaction://media"/>
            <a:extLst>
              <a:ext uri="{FF2B5EF4-FFF2-40B4-BE49-F238E27FC236}">
                <a16:creationId xmlns:a16="http://schemas.microsoft.com/office/drawing/2014/main" id="{1EDF6994-8F02-AB11-56EC-A35F1754E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2400300"/>
            <a:ext cx="12877800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9828" y="462995"/>
            <a:ext cx="11148343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FUTURE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81200" y="2705100"/>
            <a:ext cx="15087600" cy="584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>
              <a:lnSpc>
                <a:spcPts val="5096"/>
              </a:lnSpc>
              <a:buFont typeface="Arial"/>
              <a:buChar char="•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Women for Women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: A job platform where women offer opportunities to other women.</a:t>
            </a:r>
          </a:p>
          <a:p>
            <a:pPr marL="785932" lvl="1" indent="-392966">
              <a:lnSpc>
                <a:spcPts val="5096"/>
              </a:lnSpc>
              <a:buFont typeface="Arial"/>
              <a:buChar char="•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Banking &amp; Payment App Integration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: Auto-fetch transactions for better expense tracking.</a:t>
            </a:r>
          </a:p>
          <a:p>
            <a:pPr marL="785932" lvl="1" indent="-392966">
              <a:lnSpc>
                <a:spcPts val="5096"/>
              </a:lnSpc>
              <a:buFont typeface="Arial"/>
              <a:buChar char="•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Daily Motivation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: A “Girly Quote” every day to inspire financial confidence.</a:t>
            </a:r>
          </a:p>
          <a:p>
            <a:pPr marL="785932" lvl="1" indent="-392966">
              <a:lnSpc>
                <a:spcPts val="5096"/>
              </a:lnSpc>
              <a:buFont typeface="Arial"/>
              <a:buChar char="•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Enhanced Rewards &amp; Streaks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: Get rewarded for daily savings &amp; financial discipline.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endParaRPr lang="en-US" sz="364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FB0A6-D7AE-765D-1D43-619EB0C0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AB33B65-1595-BB33-7565-40C2C462E6C6}"/>
              </a:ext>
            </a:extLst>
          </p:cNvPr>
          <p:cNvSpPr txBox="1"/>
          <p:nvPr/>
        </p:nvSpPr>
        <p:spPr>
          <a:xfrm>
            <a:off x="3429000" y="342900"/>
            <a:ext cx="11148343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CONCLUSION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0053C9E-86A8-078B-8406-7E409E517FE9}"/>
              </a:ext>
            </a:extLst>
          </p:cNvPr>
          <p:cNvSpPr txBox="1"/>
          <p:nvPr/>
        </p:nvSpPr>
        <p:spPr>
          <a:xfrm>
            <a:off x="1828800" y="2933700"/>
            <a:ext cx="15163800" cy="5189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This app offers a 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  <a:sym typeface="Century Gothic Paneuropean"/>
              </a:rPr>
              <a:t>Holistic approach to financial management.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  <a:sym typeface="Century Gothic Paneuropean"/>
              </a:rPr>
              <a:t>Combines user-friendly features with gamified elements.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  <a:sym typeface="Century Gothic Paneuropean"/>
              </a:rPr>
              <a:t>Empowers users to take control of their financial future.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By integrating rewards, interactive features and personalized assistance, we’ve created an app that not only helps users manage their finances but also makes the process enjoyable and motivating.</a:t>
            </a:r>
          </a:p>
        </p:txBody>
      </p:sp>
    </p:spTree>
    <p:extLst>
      <p:ext uri="{BB962C8B-B14F-4D97-AF65-F5344CB8AC3E}">
        <p14:creationId xmlns:p14="http://schemas.microsoft.com/office/powerpoint/2010/main" val="392808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487031" y="342900"/>
            <a:ext cx="9313938" cy="113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7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2324100"/>
            <a:ext cx="16383000" cy="5189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2966" lvl="1" algn="ctr">
              <a:lnSpc>
                <a:spcPts val="5096"/>
              </a:lnSpc>
            </a:pPr>
            <a:r>
              <a:rPr lang="en-US" sz="4400" b="1" u="sng" dirty="0">
                <a:solidFill>
                  <a:schemeClr val="accent2">
                    <a:lumMod val="50000"/>
                  </a:schemeClr>
                </a:solidFill>
                <a:latin typeface="Century Gothic Paneuropean"/>
                <a:cs typeface="Century Gothic Paneuropean"/>
              </a:rPr>
              <a:t>AI-Enhanced Savings Goal Tracker for Women 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endParaRPr lang="en-US" sz="110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 u="sng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Our goal: 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Develop a personalized and intuitive savings goal tracker.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Leverages AI and gamification for expense tracking and goal achievement.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Helps women visualize financial progress while ensuring privacy and security.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7278" y="342900"/>
            <a:ext cx="11373443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OUR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2622810"/>
            <a:ext cx="12573000" cy="504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Developed a user-centric app to help women manage finances effectively.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40" dirty="0">
              <a:solidFill>
                <a:srgbClr val="000000"/>
              </a:solidFill>
              <a:latin typeface="Century Gothic Paneuropean"/>
              <a:cs typeface="Century Gothic Paneuropea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Key features: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Secure login &amp; authentication 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for data protection.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Dashboard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 for visualizing spending trends.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Rewards System 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to encourage savings.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Chatbot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 for personalized financial advice.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40" b="1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Wallet</a:t>
            </a: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 to track savings.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AD059-143F-11DD-A35E-A20EB0FB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622810"/>
            <a:ext cx="4800600" cy="50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0"/>
            <a:ext cx="16230600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LOGIN AND AUTHENTICATION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70202" y="1748535"/>
            <a:ext cx="6259398" cy="3394965"/>
          </a:xfrm>
          <a:custGeom>
            <a:avLst/>
            <a:gdLst/>
            <a:ahLst/>
            <a:cxnLst/>
            <a:rect l="l" t="t" r="r" b="b"/>
            <a:pathLst>
              <a:path w="7173798" h="4116415">
                <a:moveTo>
                  <a:pt x="0" y="0"/>
                </a:moveTo>
                <a:lnTo>
                  <a:pt x="7173798" y="0"/>
                </a:lnTo>
                <a:lnTo>
                  <a:pt x="7173798" y="4116416"/>
                </a:lnTo>
                <a:lnTo>
                  <a:pt x="0" y="4116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32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42298" y="1748535"/>
            <a:ext cx="5345302" cy="3471165"/>
          </a:xfrm>
          <a:custGeom>
            <a:avLst/>
            <a:gdLst/>
            <a:ahLst/>
            <a:cxnLst/>
            <a:rect l="l" t="t" r="r" b="b"/>
            <a:pathLst>
              <a:path w="5948644" h="4116415">
                <a:moveTo>
                  <a:pt x="0" y="0"/>
                </a:moveTo>
                <a:lnTo>
                  <a:pt x="5948645" y="0"/>
                </a:lnTo>
                <a:lnTo>
                  <a:pt x="5948645" y="4116416"/>
                </a:lnTo>
                <a:lnTo>
                  <a:pt x="0" y="4116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75" b="-527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14600" y="5448300"/>
            <a:ext cx="18097500" cy="453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Secure sign-up and sign-in process.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Email verification and password encryption.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Account recovery options.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Protects sensitive financial data.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Ensures authorized access with strong encryption.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Simple yet secure authentication for user convenience.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533400" y="1866900"/>
            <a:ext cx="3098193" cy="3717934"/>
          </a:xfrm>
          <a:custGeom>
            <a:avLst/>
            <a:gdLst/>
            <a:ahLst/>
            <a:cxnLst/>
            <a:rect l="l" t="t" r="r" b="b"/>
            <a:pathLst>
              <a:path w="3306354" h="3717934">
                <a:moveTo>
                  <a:pt x="0" y="0"/>
                </a:moveTo>
                <a:lnTo>
                  <a:pt x="3306354" y="0"/>
                </a:lnTo>
                <a:lnTo>
                  <a:pt x="3306354" y="3717934"/>
                </a:lnTo>
                <a:lnTo>
                  <a:pt x="0" y="3717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43" t="-22178" r="-68972" b="-1848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76749" y="1866900"/>
            <a:ext cx="2973532" cy="3680157"/>
          </a:xfrm>
          <a:custGeom>
            <a:avLst/>
            <a:gdLst/>
            <a:ahLst/>
            <a:cxnLst/>
            <a:rect l="l" t="t" r="r" b="b"/>
            <a:pathLst>
              <a:path w="2605085" h="3790536">
                <a:moveTo>
                  <a:pt x="0" y="0"/>
                </a:moveTo>
                <a:lnTo>
                  <a:pt x="2605085" y="0"/>
                </a:lnTo>
                <a:lnTo>
                  <a:pt x="2605085" y="3790536"/>
                </a:lnTo>
                <a:lnTo>
                  <a:pt x="0" y="379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042" r="-2754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30400" y="1866900"/>
            <a:ext cx="2956398" cy="3813285"/>
          </a:xfrm>
          <a:custGeom>
            <a:avLst/>
            <a:gdLst/>
            <a:ahLst/>
            <a:cxnLst/>
            <a:rect l="l" t="t" r="r" b="b"/>
            <a:pathLst>
              <a:path w="2719940" h="3813285">
                <a:moveTo>
                  <a:pt x="0" y="0"/>
                </a:moveTo>
                <a:lnTo>
                  <a:pt x="2719940" y="0"/>
                </a:lnTo>
                <a:lnTo>
                  <a:pt x="2719940" y="3813285"/>
                </a:lnTo>
                <a:lnTo>
                  <a:pt x="0" y="381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21" r="-2484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33341" y="1866900"/>
            <a:ext cx="3098192" cy="3813285"/>
          </a:xfrm>
          <a:custGeom>
            <a:avLst/>
            <a:gdLst/>
            <a:ahLst/>
            <a:cxnLst/>
            <a:rect l="l" t="t" r="r" b="b"/>
            <a:pathLst>
              <a:path w="2845112" h="3813285">
                <a:moveTo>
                  <a:pt x="0" y="0"/>
                </a:moveTo>
                <a:lnTo>
                  <a:pt x="2845112" y="0"/>
                </a:lnTo>
                <a:lnTo>
                  <a:pt x="2845112" y="3813286"/>
                </a:lnTo>
                <a:lnTo>
                  <a:pt x="0" y="3813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02" r="-950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114594" y="1866900"/>
            <a:ext cx="2956399" cy="3813285"/>
          </a:xfrm>
          <a:custGeom>
            <a:avLst/>
            <a:gdLst/>
            <a:ahLst/>
            <a:cxnLst/>
            <a:rect l="l" t="t" r="r" b="b"/>
            <a:pathLst>
              <a:path w="2923121" h="3859008">
                <a:moveTo>
                  <a:pt x="0" y="0"/>
                </a:moveTo>
                <a:lnTo>
                  <a:pt x="2923122" y="0"/>
                </a:lnTo>
                <a:lnTo>
                  <a:pt x="2923122" y="3859007"/>
                </a:lnTo>
                <a:lnTo>
                  <a:pt x="0" y="3859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201" r="-2310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35650" y="64760"/>
            <a:ext cx="8537178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PROFILE SECTION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000" y="6189919"/>
            <a:ext cx="16824798" cy="386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Input and manage personal financial information.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Track income, savings goals, and transaction history.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Provides tailored financial advice.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cs typeface="Century Gothic Paneuropean"/>
                <a:sym typeface="Century Gothic Paneuropean"/>
              </a:rPr>
              <a:t>Central to personalized financial insights and recommendations.</a:t>
            </a:r>
          </a:p>
          <a:p>
            <a:pPr marL="1421666" lvl="2" indent="-571500">
              <a:lnSpc>
                <a:spcPts val="5096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Enables smarter budgeting and goal setting.</a:t>
            </a:r>
            <a:endParaRPr lang="en-US" sz="3200" dirty="0">
              <a:solidFill>
                <a:srgbClr val="000000"/>
              </a:solidFill>
              <a:latin typeface="Century Gothic Paneuropean"/>
              <a:cs typeface="Century Gothic Paneuropean"/>
              <a:sym typeface="Century Gothic Paneurope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2000712" y="1945173"/>
            <a:ext cx="6914688" cy="3273019"/>
          </a:xfrm>
          <a:custGeom>
            <a:avLst/>
            <a:gdLst/>
            <a:ahLst/>
            <a:cxnLst/>
            <a:rect l="l" t="t" r="r" b="b"/>
            <a:pathLst>
              <a:path w="6679896" h="3072752">
                <a:moveTo>
                  <a:pt x="0" y="0"/>
                </a:moveTo>
                <a:lnTo>
                  <a:pt x="6679896" y="0"/>
                </a:lnTo>
                <a:lnTo>
                  <a:pt x="6679896" y="3072752"/>
                </a:lnTo>
                <a:lnTo>
                  <a:pt x="0" y="307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87514" y="1943100"/>
            <a:ext cx="6164880" cy="3275093"/>
          </a:xfrm>
          <a:custGeom>
            <a:avLst/>
            <a:gdLst/>
            <a:ahLst/>
            <a:cxnLst/>
            <a:rect l="l" t="t" r="r" b="b"/>
            <a:pathLst>
              <a:path w="6164880" h="3275093">
                <a:moveTo>
                  <a:pt x="0" y="0"/>
                </a:moveTo>
                <a:lnTo>
                  <a:pt x="6164880" y="0"/>
                </a:lnTo>
                <a:lnTo>
                  <a:pt x="6164880" y="3275093"/>
                </a:lnTo>
                <a:lnTo>
                  <a:pt x="0" y="3275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75411" y="13079"/>
            <a:ext cx="8537178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DASHBOARD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914" y="5882580"/>
            <a:ext cx="16536972" cy="322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Visualize financial data with interactive charts and graphs.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Track monthly and weekly expenses across categories.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Identify spending trends and make informed decisions.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Helps users stay informed and motivated to manage finances.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2017020" y="1967308"/>
            <a:ext cx="4141838" cy="3826023"/>
          </a:xfrm>
          <a:custGeom>
            <a:avLst/>
            <a:gdLst/>
            <a:ahLst/>
            <a:cxnLst/>
            <a:rect l="l" t="t" r="r" b="b"/>
            <a:pathLst>
              <a:path w="4141838" h="3826023">
                <a:moveTo>
                  <a:pt x="0" y="0"/>
                </a:moveTo>
                <a:lnTo>
                  <a:pt x="4141837" y="0"/>
                </a:lnTo>
                <a:lnTo>
                  <a:pt x="4141837" y="3826023"/>
                </a:lnTo>
                <a:lnTo>
                  <a:pt x="0" y="382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39932" y="1907445"/>
            <a:ext cx="4032048" cy="3885886"/>
          </a:xfrm>
          <a:custGeom>
            <a:avLst/>
            <a:gdLst/>
            <a:ahLst/>
            <a:cxnLst/>
            <a:rect l="l" t="t" r="r" b="b"/>
            <a:pathLst>
              <a:path w="4032048" h="3885886">
                <a:moveTo>
                  <a:pt x="0" y="0"/>
                </a:moveTo>
                <a:lnTo>
                  <a:pt x="4032049" y="0"/>
                </a:lnTo>
                <a:lnTo>
                  <a:pt x="4032049" y="3885886"/>
                </a:lnTo>
                <a:lnTo>
                  <a:pt x="0" y="388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63695" y="1936233"/>
            <a:ext cx="3703890" cy="3828310"/>
          </a:xfrm>
          <a:custGeom>
            <a:avLst/>
            <a:gdLst/>
            <a:ahLst/>
            <a:cxnLst/>
            <a:rect l="l" t="t" r="r" b="b"/>
            <a:pathLst>
              <a:path w="3703890" h="3828310">
                <a:moveTo>
                  <a:pt x="0" y="0"/>
                </a:moveTo>
                <a:lnTo>
                  <a:pt x="3703890" y="0"/>
                </a:lnTo>
                <a:lnTo>
                  <a:pt x="3703890" y="3828310"/>
                </a:lnTo>
                <a:lnTo>
                  <a:pt x="0" y="382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67200" y="0"/>
            <a:ext cx="10059105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REWARDS SECTION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8552" y="6495869"/>
            <a:ext cx="16916399" cy="257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Earn coins for savings and financial milestones.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Redeem coins for vouchers and discounts.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Gamified element to encourage saving.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Motivates users to save and engage with the app.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D860-C4C7-E5BC-F062-779DE3A4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25DF718C-E949-56D7-E546-3AE49B2706B4}"/>
              </a:ext>
            </a:extLst>
          </p:cNvPr>
          <p:cNvSpPr txBox="1"/>
          <p:nvPr/>
        </p:nvSpPr>
        <p:spPr>
          <a:xfrm>
            <a:off x="4114447" y="0"/>
            <a:ext cx="10059105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WALLET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6DA884D-5BCA-B456-EC15-76EF87F1D7D5}"/>
              </a:ext>
            </a:extLst>
          </p:cNvPr>
          <p:cNvSpPr txBox="1"/>
          <p:nvPr/>
        </p:nvSpPr>
        <p:spPr>
          <a:xfrm>
            <a:off x="838552" y="1791938"/>
            <a:ext cx="16916399" cy="1680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Provides a snapshot of financial status, including savings.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Updates automatically upon reaching milestones based on uploaded transaction and income data for easy monitoring of financial health.</a:t>
            </a:r>
            <a:endParaRPr lang="en-US" sz="364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222CED7-0BE9-4091-C432-ED4BDE47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57700"/>
            <a:ext cx="71682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9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034834" y="34097"/>
            <a:ext cx="10059105" cy="12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4800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FUTURE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587" y="1508685"/>
            <a:ext cx="17373600" cy="257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Interactive jigsaw puzzle representing future self.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Unlock puzzle pieces by meeting savings goals.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Visual representation of financial progress.</a:t>
            </a:r>
          </a:p>
          <a:p>
            <a:pPr marL="785932" lvl="1" indent="-392966" algn="just">
              <a:lnSpc>
                <a:spcPts val="5096"/>
              </a:lnSpc>
              <a:buFont typeface="Arial"/>
              <a:buChar char="•"/>
            </a:pPr>
            <a:r>
              <a:rPr lang="en-US" sz="364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Importance: Gamifies financial progress and keeps users engaged.</a:t>
            </a:r>
          </a:p>
        </p:txBody>
      </p:sp>
      <p:sp>
        <p:nvSpPr>
          <p:cNvPr id="15" name="Freeform 13"/>
          <p:cNvSpPr/>
          <p:nvPr/>
        </p:nvSpPr>
        <p:spPr>
          <a:xfrm>
            <a:off x="609600" y="5829300"/>
            <a:ext cx="3904879" cy="3424246"/>
          </a:xfrm>
          <a:custGeom>
            <a:avLst/>
            <a:gdLst/>
            <a:ahLst/>
            <a:cxnLst/>
            <a:rect l="l" t="t" r="r" b="b"/>
            <a:pathLst>
              <a:path w="4257024" h="3246166">
                <a:moveTo>
                  <a:pt x="0" y="0"/>
                </a:moveTo>
                <a:lnTo>
                  <a:pt x="4257024" y="0"/>
                </a:lnTo>
                <a:lnTo>
                  <a:pt x="4257024" y="3246165"/>
                </a:lnTo>
                <a:lnTo>
                  <a:pt x="0" y="324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690" t="-7419" r="-327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14"/>
          <p:cNvSpPr/>
          <p:nvPr/>
        </p:nvSpPr>
        <p:spPr>
          <a:xfrm>
            <a:off x="5029200" y="4448734"/>
            <a:ext cx="3797878" cy="3513268"/>
          </a:xfrm>
          <a:custGeom>
            <a:avLst/>
            <a:gdLst/>
            <a:ahLst/>
            <a:cxnLst/>
            <a:rect l="l" t="t" r="r" b="b"/>
            <a:pathLst>
              <a:path w="3797878" h="3513268">
                <a:moveTo>
                  <a:pt x="0" y="0"/>
                </a:moveTo>
                <a:lnTo>
                  <a:pt x="3797878" y="0"/>
                </a:lnTo>
                <a:lnTo>
                  <a:pt x="3797878" y="3513269"/>
                </a:lnTo>
                <a:lnTo>
                  <a:pt x="0" y="351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10" r="-4193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Freeform 15"/>
          <p:cNvSpPr/>
          <p:nvPr/>
        </p:nvSpPr>
        <p:spPr>
          <a:xfrm>
            <a:off x="9341799" y="5770662"/>
            <a:ext cx="3797878" cy="3541521"/>
          </a:xfrm>
          <a:custGeom>
            <a:avLst/>
            <a:gdLst/>
            <a:ahLst/>
            <a:cxnLst/>
            <a:rect l="l" t="t" r="r" b="b"/>
            <a:pathLst>
              <a:path w="3797878" h="3541521">
                <a:moveTo>
                  <a:pt x="0" y="0"/>
                </a:moveTo>
                <a:lnTo>
                  <a:pt x="3797878" y="0"/>
                </a:lnTo>
                <a:lnTo>
                  <a:pt x="3797878" y="3541521"/>
                </a:lnTo>
                <a:lnTo>
                  <a:pt x="0" y="3541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Freeform 16"/>
          <p:cNvSpPr/>
          <p:nvPr/>
        </p:nvSpPr>
        <p:spPr>
          <a:xfrm>
            <a:off x="13665823" y="4448734"/>
            <a:ext cx="4095196" cy="3619949"/>
          </a:xfrm>
          <a:custGeom>
            <a:avLst/>
            <a:gdLst/>
            <a:ahLst/>
            <a:cxnLst/>
            <a:rect l="l" t="t" r="r" b="b"/>
            <a:pathLst>
              <a:path w="4095196" h="3619949">
                <a:moveTo>
                  <a:pt x="0" y="0"/>
                </a:moveTo>
                <a:lnTo>
                  <a:pt x="4095196" y="0"/>
                </a:lnTo>
                <a:lnTo>
                  <a:pt x="4095196" y="3619949"/>
                </a:lnTo>
                <a:lnTo>
                  <a:pt x="0" y="3619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0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493</Words>
  <Application>Microsoft Office PowerPoint</Application>
  <PresentationFormat>Custom</PresentationFormat>
  <Paragraphs>79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Century Gothic Paneuropean</vt:lpstr>
      <vt:lpstr>Wingdings</vt:lpstr>
      <vt:lpstr>Open Sans Bold</vt:lpstr>
      <vt:lpstr>Arial</vt:lpstr>
      <vt:lpstr>Century Gothic Paneuropean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Modern Minimalist Elegant Presentation</dc:title>
  <cp:lastModifiedBy>Niharika Gumpena</cp:lastModifiedBy>
  <cp:revision>13</cp:revision>
  <dcterms:created xsi:type="dcterms:W3CDTF">2006-08-16T00:00:00Z</dcterms:created>
  <dcterms:modified xsi:type="dcterms:W3CDTF">2025-03-09T17:51:58Z</dcterms:modified>
  <dc:identifier>DAGhPGC40Go</dc:identifier>
</cp:coreProperties>
</file>